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
  </p:notesMasterIdLst>
  <p:sldIdLst>
    <p:sldId id="266" r:id="rId2"/>
    <p:sldId id="267" r:id="rId3"/>
    <p:sldId id="269" r:id="rId4"/>
    <p:sldId id="271" r:id="rId5"/>
    <p:sldId id="270" r:id="rId6"/>
    <p:sldId id="268" r:id="rId7"/>
    <p:sldId id="273"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767CD6-3806-4ACD-AC68-00D92A18037D}" v="62" dt="2022-05-03T01:53:26.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2" autoAdjust="0"/>
    <p:restoredTop sz="94704"/>
  </p:normalViewPr>
  <p:slideViewPr>
    <p:cSldViewPr snapToGrid="0" snapToObjects="1" showGuides="1">
      <p:cViewPr varScale="1">
        <p:scale>
          <a:sx n="105" d="100"/>
          <a:sy n="105"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Pandey" userId="b2d66766bf950d7a" providerId="LiveId" clId="{D3767CD6-3806-4ACD-AC68-00D92A18037D}"/>
    <pc:docChg chg="undo custSel addSld delSld modSld sldOrd">
      <pc:chgData name="Akshay Pandey" userId="b2d66766bf950d7a" providerId="LiveId" clId="{D3767CD6-3806-4ACD-AC68-00D92A18037D}" dt="2022-05-03T01:56:53.174" v="1065" actId="29295"/>
      <pc:docMkLst>
        <pc:docMk/>
      </pc:docMkLst>
      <pc:sldChg chg="addSp delSp modSp mod setBg">
        <pc:chgData name="Akshay Pandey" userId="b2d66766bf950d7a" providerId="LiveId" clId="{D3767CD6-3806-4ACD-AC68-00D92A18037D}" dt="2022-05-03T01:53:51.215" v="893" actId="29295"/>
        <pc:sldMkLst>
          <pc:docMk/>
          <pc:sldMk cId="3397677549" sldId="266"/>
        </pc:sldMkLst>
        <pc:spChg chg="mod">
          <ac:chgData name="Akshay Pandey" userId="b2d66766bf950d7a" providerId="LiveId" clId="{D3767CD6-3806-4ACD-AC68-00D92A18037D}" dt="2022-05-03T01:24:01.487" v="596" actId="1076"/>
          <ac:spMkLst>
            <pc:docMk/>
            <pc:sldMk cId="3397677549" sldId="266"/>
            <ac:spMk id="3" creationId="{38F3A7AD-BFCA-B14B-8363-A4C1A4B746A2}"/>
          </ac:spMkLst>
        </pc:spChg>
        <pc:spChg chg="del mod">
          <ac:chgData name="Akshay Pandey" userId="b2d66766bf950d7a" providerId="LiveId" clId="{D3767CD6-3806-4ACD-AC68-00D92A18037D}" dt="2022-05-03T01:19:10.227" v="542" actId="478"/>
          <ac:spMkLst>
            <pc:docMk/>
            <pc:sldMk cId="3397677549" sldId="266"/>
            <ac:spMk id="9" creationId="{8A81654E-30E6-4607-B121-BF1C3F71F233}"/>
          </ac:spMkLst>
        </pc:spChg>
        <pc:picChg chg="mod ord">
          <ac:chgData name="Akshay Pandey" userId="b2d66766bf950d7a" providerId="LiveId" clId="{D3767CD6-3806-4ACD-AC68-00D92A18037D}" dt="2022-05-03T01:53:51.215" v="893" actId="29295"/>
          <ac:picMkLst>
            <pc:docMk/>
            <pc:sldMk cId="3397677549" sldId="266"/>
            <ac:picMk id="5" creationId="{7E299145-7BC8-4D56-B517-F9EDF6AB26FC}"/>
          </ac:picMkLst>
        </pc:picChg>
        <pc:picChg chg="add del mod ord">
          <ac:chgData name="Akshay Pandey" userId="b2d66766bf950d7a" providerId="LiveId" clId="{D3767CD6-3806-4ACD-AC68-00D92A18037D}" dt="2022-05-03T01:16:28.798" v="527" actId="478"/>
          <ac:picMkLst>
            <pc:docMk/>
            <pc:sldMk cId="3397677549" sldId="266"/>
            <ac:picMk id="6" creationId="{CBE4A472-2210-447B-951F-A6695C3D7A1F}"/>
          </ac:picMkLst>
        </pc:picChg>
        <pc:picChg chg="del mod">
          <ac:chgData name="Akshay Pandey" userId="b2d66766bf950d7a" providerId="LiveId" clId="{D3767CD6-3806-4ACD-AC68-00D92A18037D}" dt="2022-05-03T01:19:08.307" v="541" actId="21"/>
          <ac:picMkLst>
            <pc:docMk/>
            <pc:sldMk cId="3397677549" sldId="266"/>
            <ac:picMk id="7" creationId="{B44724BD-16C6-4FF7-AB28-35BD786E409D}"/>
          </ac:picMkLst>
        </pc:picChg>
        <pc:picChg chg="add del">
          <ac:chgData name="Akshay Pandey" userId="b2d66766bf950d7a" providerId="LiveId" clId="{D3767CD6-3806-4ACD-AC68-00D92A18037D}" dt="2022-05-03T01:16:09.948" v="523" actId="22"/>
          <ac:picMkLst>
            <pc:docMk/>
            <pc:sldMk cId="3397677549" sldId="266"/>
            <ac:picMk id="10" creationId="{059C7833-8B78-43E5-A5F4-1F17717DAFCC}"/>
          </ac:picMkLst>
        </pc:picChg>
      </pc:sldChg>
      <pc:sldChg chg="addSp modSp mod">
        <pc:chgData name="Akshay Pandey" userId="b2d66766bf950d7a" providerId="LiveId" clId="{D3767CD6-3806-4ACD-AC68-00D92A18037D}" dt="2022-05-03T01:55:19.797" v="961" actId="29295"/>
        <pc:sldMkLst>
          <pc:docMk/>
          <pc:sldMk cId="1989049281" sldId="267"/>
        </pc:sldMkLst>
        <pc:picChg chg="add mod ord">
          <ac:chgData name="Akshay Pandey" userId="b2d66766bf950d7a" providerId="LiveId" clId="{D3767CD6-3806-4ACD-AC68-00D92A18037D}" dt="2022-05-03T01:55:19.797" v="961" actId="29295"/>
          <ac:picMkLst>
            <pc:docMk/>
            <pc:sldMk cId="1989049281" sldId="267"/>
            <ac:picMk id="5" creationId="{51CE9FF8-F016-43EA-8E0B-CF0911A2D51B}"/>
          </ac:picMkLst>
        </pc:picChg>
      </pc:sldChg>
      <pc:sldChg chg="addSp delSp modSp mod">
        <pc:chgData name="Akshay Pandey" userId="b2d66766bf950d7a" providerId="LiveId" clId="{D3767CD6-3806-4ACD-AC68-00D92A18037D}" dt="2022-05-03T01:56:41.957" v="1044" actId="29295"/>
        <pc:sldMkLst>
          <pc:docMk/>
          <pc:sldMk cId="3358367063" sldId="268"/>
        </pc:sldMkLst>
        <pc:spChg chg="mod">
          <ac:chgData name="Akshay Pandey" userId="b2d66766bf950d7a" providerId="LiveId" clId="{D3767CD6-3806-4ACD-AC68-00D92A18037D}" dt="2022-05-03T01:03:34.655" v="202" actId="20577"/>
          <ac:spMkLst>
            <pc:docMk/>
            <pc:sldMk cId="3358367063" sldId="268"/>
            <ac:spMk id="3" creationId="{2FDBF3F1-9156-984E-BD66-2A15AED048AF}"/>
          </ac:spMkLst>
        </pc:spChg>
        <pc:picChg chg="add mod">
          <ac:chgData name="Akshay Pandey" userId="b2d66766bf950d7a" providerId="LiveId" clId="{D3767CD6-3806-4ACD-AC68-00D92A18037D}" dt="2022-05-03T00:34:51.112" v="160" actId="14100"/>
          <ac:picMkLst>
            <pc:docMk/>
            <pc:sldMk cId="3358367063" sldId="268"/>
            <ac:picMk id="4" creationId="{762B6D21-EA08-42EC-B6DF-7445AF2229C1}"/>
          </ac:picMkLst>
        </pc:picChg>
        <pc:picChg chg="add mod ord">
          <ac:chgData name="Akshay Pandey" userId="b2d66766bf950d7a" providerId="LiveId" clId="{D3767CD6-3806-4ACD-AC68-00D92A18037D}" dt="2022-05-03T01:56:41.957" v="1044" actId="29295"/>
          <ac:picMkLst>
            <pc:docMk/>
            <pc:sldMk cId="3358367063" sldId="268"/>
            <ac:picMk id="6" creationId="{9E037B51-6006-4FD9-811A-4D1D67383D69}"/>
          </ac:picMkLst>
        </pc:picChg>
        <pc:picChg chg="del">
          <ac:chgData name="Akshay Pandey" userId="b2d66766bf950d7a" providerId="LiveId" clId="{D3767CD6-3806-4ACD-AC68-00D92A18037D}" dt="2022-05-03T00:34:23.586" v="154" actId="478"/>
          <ac:picMkLst>
            <pc:docMk/>
            <pc:sldMk cId="3358367063" sldId="268"/>
            <ac:picMk id="4100" creationId="{76F3B39B-C255-4573-9CDE-2F80D2A17F8E}"/>
          </ac:picMkLst>
        </pc:picChg>
      </pc:sldChg>
      <pc:sldChg chg="addSp modSp mod">
        <pc:chgData name="Akshay Pandey" userId="b2d66766bf950d7a" providerId="LiveId" clId="{D3767CD6-3806-4ACD-AC68-00D92A18037D}" dt="2022-05-03T01:55:48.117" v="986" actId="29295"/>
        <pc:sldMkLst>
          <pc:docMk/>
          <pc:sldMk cId="4211978878" sldId="269"/>
        </pc:sldMkLst>
        <pc:picChg chg="add mod ord">
          <ac:chgData name="Akshay Pandey" userId="b2d66766bf950d7a" providerId="LiveId" clId="{D3767CD6-3806-4ACD-AC68-00D92A18037D}" dt="2022-05-03T01:55:48.117" v="986" actId="29295"/>
          <ac:picMkLst>
            <pc:docMk/>
            <pc:sldMk cId="4211978878" sldId="269"/>
            <ac:picMk id="4" creationId="{8889A350-C17B-4CEC-8293-FF6616FD3E7A}"/>
          </ac:picMkLst>
        </pc:picChg>
      </pc:sldChg>
      <pc:sldChg chg="addSp delSp modSp mod ord">
        <pc:chgData name="Akshay Pandey" userId="b2d66766bf950d7a" providerId="LiveId" clId="{D3767CD6-3806-4ACD-AC68-00D92A18037D}" dt="2022-05-03T01:56:24.183" v="1025" actId="29295"/>
        <pc:sldMkLst>
          <pc:docMk/>
          <pc:sldMk cId="242599523" sldId="270"/>
        </pc:sldMkLst>
        <pc:picChg chg="mod">
          <ac:chgData name="Akshay Pandey" userId="b2d66766bf950d7a" providerId="LiveId" clId="{D3767CD6-3806-4ACD-AC68-00D92A18037D}" dt="2022-05-03T01:30:57.017" v="886" actId="14100"/>
          <ac:picMkLst>
            <pc:docMk/>
            <pc:sldMk cId="242599523" sldId="270"/>
            <ac:picMk id="6" creationId="{49207FA5-BC04-4D83-A5A2-F5F87F3526E9}"/>
          </ac:picMkLst>
        </pc:picChg>
        <pc:picChg chg="add del mod ord">
          <ac:chgData name="Akshay Pandey" userId="b2d66766bf950d7a" providerId="LiveId" clId="{D3767CD6-3806-4ACD-AC68-00D92A18037D}" dt="2022-05-03T01:27:24.522" v="621"/>
          <ac:picMkLst>
            <pc:docMk/>
            <pc:sldMk cId="242599523" sldId="270"/>
            <ac:picMk id="7" creationId="{FC388BB6-3B2A-463C-90B5-CB27274C3B60}"/>
          </ac:picMkLst>
        </pc:picChg>
        <pc:picChg chg="add mod ord">
          <ac:chgData name="Akshay Pandey" userId="b2d66766bf950d7a" providerId="LiveId" clId="{D3767CD6-3806-4ACD-AC68-00D92A18037D}" dt="2022-05-03T01:56:24.183" v="1025" actId="29295"/>
          <ac:picMkLst>
            <pc:docMk/>
            <pc:sldMk cId="242599523" sldId="270"/>
            <ac:picMk id="8" creationId="{5C264AF8-B08A-4F2A-8624-27401E9983F7}"/>
          </ac:picMkLst>
        </pc:picChg>
      </pc:sldChg>
      <pc:sldChg chg="addSp delSp modSp mod ord">
        <pc:chgData name="Akshay Pandey" userId="b2d66766bf950d7a" providerId="LiveId" clId="{D3767CD6-3806-4ACD-AC68-00D92A18037D}" dt="2022-05-03T01:56:03.065" v="1007" actId="29295"/>
        <pc:sldMkLst>
          <pc:docMk/>
          <pc:sldMk cId="485863529" sldId="271"/>
        </pc:sldMkLst>
        <pc:picChg chg="del">
          <ac:chgData name="Akshay Pandey" userId="b2d66766bf950d7a" providerId="LiveId" clId="{D3767CD6-3806-4ACD-AC68-00D92A18037D}" dt="2022-05-03T00:57:57.461" v="164" actId="478"/>
          <ac:picMkLst>
            <pc:docMk/>
            <pc:sldMk cId="485863529" sldId="271"/>
            <ac:picMk id="5" creationId="{F2AFDB9B-09F7-4D1E-B4FE-10E00B007413}"/>
          </ac:picMkLst>
        </pc:picChg>
        <pc:picChg chg="add mod ord">
          <ac:chgData name="Akshay Pandey" userId="b2d66766bf950d7a" providerId="LiveId" clId="{D3767CD6-3806-4ACD-AC68-00D92A18037D}" dt="2022-05-03T01:56:03.065" v="1007" actId="29295"/>
          <ac:picMkLst>
            <pc:docMk/>
            <pc:sldMk cId="485863529" sldId="271"/>
            <ac:picMk id="6" creationId="{4749ED54-F90B-44B4-ADEC-F74F28264AFE}"/>
          </ac:picMkLst>
        </pc:picChg>
        <pc:picChg chg="add mod">
          <ac:chgData name="Akshay Pandey" userId="b2d66766bf950d7a" providerId="LiveId" clId="{D3767CD6-3806-4ACD-AC68-00D92A18037D}" dt="2022-05-03T01:31:08.873" v="888" actId="14100"/>
          <ac:picMkLst>
            <pc:docMk/>
            <pc:sldMk cId="485863529" sldId="271"/>
            <ac:picMk id="1026" creationId="{31906DED-3CF4-4F0B-BDD2-E811F8765A7E}"/>
          </ac:picMkLst>
        </pc:picChg>
        <pc:picChg chg="mod">
          <ac:chgData name="Akshay Pandey" userId="b2d66766bf950d7a" providerId="LiveId" clId="{D3767CD6-3806-4ACD-AC68-00D92A18037D}" dt="2022-05-03T01:27:42.330" v="622" actId="14100"/>
          <ac:picMkLst>
            <pc:docMk/>
            <pc:sldMk cId="485863529" sldId="271"/>
            <ac:picMk id="5122" creationId="{7A391D61-44BA-4344-A75E-42995BB2039D}"/>
          </ac:picMkLst>
        </pc:picChg>
      </pc:sldChg>
      <pc:sldChg chg="addSp delSp modSp add mod">
        <pc:chgData name="Akshay Pandey" userId="b2d66766bf950d7a" providerId="LiveId" clId="{D3767CD6-3806-4ACD-AC68-00D92A18037D}" dt="2022-05-03T01:56:53.174" v="1065" actId="29295"/>
        <pc:sldMkLst>
          <pc:docMk/>
          <pc:sldMk cId="2890911507" sldId="272"/>
        </pc:sldMkLst>
        <pc:spChg chg="mod">
          <ac:chgData name="Akshay Pandey" userId="b2d66766bf950d7a" providerId="LiveId" clId="{D3767CD6-3806-4ACD-AC68-00D92A18037D}" dt="2022-05-03T01:30:38.453" v="883" actId="20577"/>
          <ac:spMkLst>
            <pc:docMk/>
            <pc:sldMk cId="2890911507" sldId="272"/>
            <ac:spMk id="3" creationId="{2FDBF3F1-9156-984E-BD66-2A15AED048AF}"/>
          </ac:spMkLst>
        </pc:spChg>
        <pc:picChg chg="add mod ord">
          <ac:chgData name="Akshay Pandey" userId="b2d66766bf950d7a" providerId="LiveId" clId="{D3767CD6-3806-4ACD-AC68-00D92A18037D}" dt="2022-05-03T01:56:53.174" v="1065" actId="29295"/>
          <ac:picMkLst>
            <pc:docMk/>
            <pc:sldMk cId="2890911507" sldId="272"/>
            <ac:picMk id="4" creationId="{DA3E84A8-AF68-4207-B37A-064F3C058A28}"/>
          </ac:picMkLst>
        </pc:picChg>
        <pc:picChg chg="del">
          <ac:chgData name="Akshay Pandey" userId="b2d66766bf950d7a" providerId="LiveId" clId="{D3767CD6-3806-4ACD-AC68-00D92A18037D}" dt="2022-05-02T22:56:22.807" v="66" actId="478"/>
          <ac:picMkLst>
            <pc:docMk/>
            <pc:sldMk cId="2890911507" sldId="272"/>
            <ac:picMk id="4100" creationId="{76F3B39B-C255-4573-9CDE-2F80D2A17F8E}"/>
          </ac:picMkLst>
        </pc:picChg>
      </pc:sldChg>
      <pc:sldChg chg="add del">
        <pc:chgData name="Akshay Pandey" userId="b2d66766bf950d7a" providerId="LiveId" clId="{D3767CD6-3806-4ACD-AC68-00D92A18037D}" dt="2022-05-03T01:25:53.162" v="613"/>
        <pc:sldMkLst>
          <pc:docMk/>
          <pc:sldMk cId="765433894"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5/3/22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a:t>
            </a:fld>
            <a:endParaRPr lang="en-US" dirty="0"/>
          </a:p>
        </p:txBody>
      </p:sp>
    </p:spTree>
    <p:extLst>
      <p:ext uri="{BB962C8B-B14F-4D97-AF65-F5344CB8AC3E}">
        <p14:creationId xmlns:p14="http://schemas.microsoft.com/office/powerpoint/2010/main" val="219588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212763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0" y="6041329"/>
            <a:ext cx="4800600" cy="355823"/>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8.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orcelain&#10;&#10;Description automatically generated">
            <a:extLst>
              <a:ext uri="{FF2B5EF4-FFF2-40B4-BE49-F238E27FC236}">
                <a16:creationId xmlns:a16="http://schemas.microsoft.com/office/drawing/2014/main" id="{7E299145-7BC8-4D56-B517-F9EDF6AB26F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Blur radius="32"/>
                    </a14:imgEffect>
                  </a14:imgLayer>
                </a14:imgProps>
              </a:ext>
            </a:extLst>
          </a:blip>
          <a:stretch>
            <a:fillRect/>
          </a:stretch>
        </p:blipFill>
        <p:spPr>
          <a:xfrm>
            <a:off x="0" y="924494"/>
            <a:ext cx="12191999" cy="5961786"/>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2278162" y="1106579"/>
            <a:ext cx="6951472" cy="701731"/>
          </a:xfrm>
        </p:spPr>
        <p:txBody>
          <a:bodyPr/>
          <a:lstStyle/>
          <a:p>
            <a:pPr algn="ctr"/>
            <a:r>
              <a:rPr lang="en-US" sz="4400" b="1" dirty="0"/>
              <a:t>Customer Segmentation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4630630" y="3600434"/>
            <a:ext cx="3170223" cy="1470581"/>
          </a:xfrm>
        </p:spPr>
        <p:txBody>
          <a:bodyPr/>
          <a:lstStyle/>
          <a:p>
            <a:pPr marL="0" indent="0" algn="ctr">
              <a:buNone/>
            </a:pPr>
            <a:r>
              <a:rPr lang="en-US" sz="2000" b="1" dirty="0"/>
              <a:t>Afternoon Group 16</a:t>
            </a:r>
          </a:p>
          <a:p>
            <a:pPr marL="0" indent="0" algn="ctr" fontAlgn="base">
              <a:buNone/>
            </a:pPr>
            <a:r>
              <a:rPr lang="en-US" sz="2000" b="1" dirty="0"/>
              <a:t>Akshay Pandey</a:t>
            </a:r>
          </a:p>
          <a:p>
            <a:pPr marL="0" indent="0" algn="ctr" fontAlgn="base">
              <a:buNone/>
            </a:pPr>
            <a:r>
              <a:rPr lang="en-US" sz="2000" b="1" dirty="0"/>
              <a:t>Manish </a:t>
            </a:r>
            <a:r>
              <a:rPr lang="en-US" sz="2000" b="1" dirty="0" err="1"/>
              <a:t>Addanki</a:t>
            </a:r>
            <a:endParaRPr lang="en-US" sz="2000" b="1" dirty="0"/>
          </a:p>
          <a:p>
            <a:pPr marL="0" indent="0" algn="ctr" fontAlgn="base">
              <a:buNone/>
            </a:pPr>
            <a:r>
              <a:rPr lang="en-US" sz="2000" b="1" dirty="0" err="1"/>
              <a:t>Tejaswini</a:t>
            </a:r>
            <a:r>
              <a:rPr lang="en-US" sz="2000" b="1" dirty="0"/>
              <a:t> </a:t>
            </a:r>
            <a:r>
              <a:rPr lang="en-US" sz="2000" b="1" dirty="0" err="1"/>
              <a:t>Sajjala</a:t>
            </a:r>
            <a:endParaRPr lang="en-US" sz="2000" b="1" i="0" dirty="0">
              <a:effectLst/>
            </a:endParaRPr>
          </a:p>
          <a:p>
            <a:pPr marL="0" indent="0" algn="ctr" fontAlgn="base">
              <a:buNone/>
            </a:pPr>
            <a:r>
              <a:rPr lang="en-US" sz="2000" b="1" dirty="0"/>
              <a:t>Bhargav Devan Varma </a:t>
            </a:r>
            <a:r>
              <a:rPr lang="en-US" sz="2000" b="1" dirty="0" err="1"/>
              <a:t>Rudraraju</a:t>
            </a:r>
            <a:endParaRPr lang="en-US" sz="2000" b="1" dirty="0"/>
          </a:p>
          <a:p>
            <a:pPr marL="0" indent="0" algn="ctr" fontAlgn="base">
              <a:buNone/>
            </a:pPr>
            <a:r>
              <a:rPr lang="en-US" sz="2000" b="1" dirty="0" err="1"/>
              <a:t>Hadhvika</a:t>
            </a:r>
            <a:r>
              <a:rPr lang="en-US" sz="2000" b="1" dirty="0"/>
              <a:t> </a:t>
            </a:r>
            <a:r>
              <a:rPr lang="en-US" sz="2000" b="1" dirty="0" err="1"/>
              <a:t>Bodepudi</a:t>
            </a:r>
            <a:endParaRPr lang="en-US" sz="2000" b="1" dirty="0"/>
          </a:p>
          <a:p>
            <a:pPr marL="0" indent="0" algn="ctr" fontAlgn="base">
              <a:buNone/>
            </a:pPr>
            <a:br>
              <a:rPr lang="en-US" dirty="0"/>
            </a:br>
            <a:endParaRPr lang="en-US" dirty="0"/>
          </a:p>
          <a:p>
            <a:pPr marL="0" indent="0" algn="ctr">
              <a:buNone/>
            </a:pPr>
            <a:endParaRPr lang="en-US" dirty="0"/>
          </a:p>
        </p:txBody>
      </p:sp>
    </p:spTree>
    <p:extLst>
      <p:ext uri="{BB962C8B-B14F-4D97-AF65-F5344CB8AC3E}">
        <p14:creationId xmlns:p14="http://schemas.microsoft.com/office/powerpoint/2010/main" val="339767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orcelain&#10;&#10;Description automatically generated">
            <a:extLst>
              <a:ext uri="{FF2B5EF4-FFF2-40B4-BE49-F238E27FC236}">
                <a16:creationId xmlns:a16="http://schemas.microsoft.com/office/drawing/2014/main" id="{51CE9FF8-F016-43EA-8E0B-CF0911A2D51B}"/>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artisticBlur radius="32"/>
                    </a14:imgEffect>
                  </a14:imgLayer>
                </a14:imgProps>
              </a:ext>
            </a:extLst>
          </a:blip>
          <a:stretch>
            <a:fillRect/>
          </a:stretch>
        </p:blipFill>
        <p:spPr>
          <a:xfrm>
            <a:off x="0" y="952774"/>
            <a:ext cx="12191999" cy="5961786"/>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2278162" y="1081603"/>
            <a:ext cx="6951472" cy="594360"/>
          </a:xfrm>
        </p:spPr>
        <p:txBody>
          <a:bodyPr/>
          <a:lstStyle/>
          <a:p>
            <a:pPr algn="ctr"/>
            <a:r>
              <a:rPr lang="en-US" dirty="0"/>
              <a:t>Customer Segmentation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1793529"/>
            <a:ext cx="4810615" cy="4555019"/>
          </a:xfrm>
        </p:spPr>
        <p:txBody>
          <a:bodyPr/>
          <a:lstStyle/>
          <a:p>
            <a:pPr marL="0" indent="0">
              <a:buNone/>
            </a:pPr>
            <a:r>
              <a:rPr lang="en-US" b="1" dirty="0">
                <a:solidFill>
                  <a:schemeClr val="accent1"/>
                </a:solidFill>
              </a:rPr>
              <a:t>Problem Statement :</a:t>
            </a:r>
          </a:p>
          <a:p>
            <a:pPr algn="just">
              <a:buFont typeface="Wingdings" pitchFamily="2" charset="2"/>
              <a:buChar char="Ø"/>
            </a:pPr>
            <a:r>
              <a:rPr lang="en-US" b="1" dirty="0">
                <a:solidFill>
                  <a:schemeClr val="tx1">
                    <a:lumMod val="50000"/>
                  </a:schemeClr>
                </a:solidFill>
              </a:rPr>
              <a:t> </a:t>
            </a:r>
            <a:r>
              <a:rPr lang="en-US" sz="1700" dirty="0">
                <a:solidFill>
                  <a:schemeClr val="tx1">
                    <a:lumMod val="50000"/>
                  </a:schemeClr>
                </a:solidFill>
              </a:rPr>
              <a:t>Our goal is to provide an optimal way to group customers based on their similarities judging everyone based on their common characteristics which will allow businesses to target each group appropriately and effectively.</a:t>
            </a:r>
          </a:p>
          <a:p>
            <a:pPr algn="just">
              <a:buFont typeface="Wingdings" pitchFamily="2" charset="2"/>
              <a:buChar char="Ø"/>
            </a:pPr>
            <a:r>
              <a:rPr lang="en-US" sz="1700" dirty="0">
                <a:solidFill>
                  <a:schemeClr val="tx1">
                    <a:lumMod val="50000"/>
                  </a:schemeClr>
                </a:solidFill>
              </a:rPr>
              <a:t>The purpose of segmenting consumers is to figure out how to connect with customers from different background based on age, work experience, family size in order to optimize customer advantages. </a:t>
            </a:r>
            <a:endParaRPr lang="en-US" sz="1500" dirty="0">
              <a:solidFill>
                <a:schemeClr val="tx1">
                  <a:lumMod val="50000"/>
                </a:schemeClr>
              </a:solidFill>
            </a:endParaRPr>
          </a:p>
          <a:p>
            <a:pPr>
              <a:buFont typeface="Wingdings" pitchFamily="2" charset="2"/>
              <a:buChar char="Ø"/>
            </a:pPr>
            <a:endParaRPr lang="en-US" sz="1500" dirty="0">
              <a:solidFill>
                <a:schemeClr val="tx1">
                  <a:lumMod val="50000"/>
                </a:schemeClr>
              </a:solidFill>
            </a:endParaRPr>
          </a:p>
          <a:p>
            <a:pPr marL="0" indent="0">
              <a:buNone/>
            </a:pPr>
            <a:endParaRPr lang="en-US" b="1" dirty="0">
              <a:solidFill>
                <a:schemeClr val="accent1"/>
              </a:solidFill>
            </a:endParaRPr>
          </a:p>
          <a:p>
            <a:pPr>
              <a:buFont typeface="Wingdings" pitchFamily="2" charset="2"/>
              <a:buChar char="Ø"/>
            </a:pPr>
            <a:endParaRPr lang="en-US" b="1" dirty="0">
              <a:solidFill>
                <a:schemeClr val="accent1"/>
              </a:solidFill>
            </a:endParaRPr>
          </a:p>
          <a:p>
            <a:endParaRPr lang="en-US" dirty="0">
              <a:solidFill>
                <a:schemeClr val="accent6"/>
              </a:solidFill>
            </a:endParaRPr>
          </a:p>
          <a:p>
            <a:pPr marL="0" indent="0">
              <a:buNone/>
            </a:pPr>
            <a:endParaRPr lang="en-US" dirty="0">
              <a:solidFill>
                <a:schemeClr val="accent6"/>
              </a:solidFill>
            </a:endParaRPr>
          </a:p>
          <a:p>
            <a:pPr>
              <a:buFont typeface="Wingdings" pitchFamily="2" charset="2"/>
              <a:buChar char="Ø"/>
            </a:pPr>
            <a:endParaRPr lang="en-US" b="0" i="0" dirty="0">
              <a:solidFill>
                <a:srgbClr val="000000"/>
              </a:solidFill>
              <a:effectLst/>
              <a:latin typeface="Times New Roman" panose="02020603050405020304" pitchFamily="18" charset="0"/>
            </a:endParaRPr>
          </a:p>
        </p:txBody>
      </p:sp>
      <p:pic>
        <p:nvPicPr>
          <p:cNvPr id="1032" name="Picture 8" descr="Image preview">
            <a:extLst>
              <a:ext uri="{FF2B5EF4-FFF2-40B4-BE49-F238E27FC236}">
                <a16:creationId xmlns:a16="http://schemas.microsoft.com/office/drawing/2014/main" id="{238264FC-45DE-40BD-BFF9-DDCE46676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255" y="2409440"/>
            <a:ext cx="4610961" cy="321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04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orcelain&#10;&#10;Description automatically generated">
            <a:extLst>
              <a:ext uri="{FF2B5EF4-FFF2-40B4-BE49-F238E27FC236}">
                <a16:creationId xmlns:a16="http://schemas.microsoft.com/office/drawing/2014/main" id="{8889A350-C17B-4CEC-8293-FF6616FD3E7A}"/>
              </a:ext>
            </a:extLst>
          </p:cNvPr>
          <p:cNvPicPr>
            <a:picLocks noChangeAspect="1"/>
          </p:cNvPicPr>
          <p:nvPr/>
        </p:nvPicPr>
        <p:blipFill>
          <a:blip r:embed="rId2">
            <a:alphaModFix amt="47000"/>
            <a:extLst>
              <a:ext uri="{BEBA8EAE-BF5A-486C-A8C5-ECC9F3942E4B}">
                <a14:imgProps xmlns:a14="http://schemas.microsoft.com/office/drawing/2010/main">
                  <a14:imgLayer r:embed="rId3">
                    <a14:imgEffect>
                      <a14:artisticBlur radius="32"/>
                    </a14:imgEffect>
                  </a14:imgLayer>
                </a14:imgProps>
              </a:ext>
            </a:extLst>
          </a:blip>
          <a:stretch>
            <a:fillRect/>
          </a:stretch>
        </p:blipFill>
        <p:spPr>
          <a:xfrm>
            <a:off x="0" y="924494"/>
            <a:ext cx="12191999" cy="5961786"/>
          </a:xfrm>
          <a:prstGeom prst="rect">
            <a:avLst/>
          </a:prstGeom>
        </p:spPr>
      </p:pic>
      <p:sp>
        <p:nvSpPr>
          <p:cNvPr id="3" name="Content Placeholder 2">
            <a:extLst>
              <a:ext uri="{FF2B5EF4-FFF2-40B4-BE49-F238E27FC236}">
                <a16:creationId xmlns:a16="http://schemas.microsoft.com/office/drawing/2014/main" id="{6B6F97FE-15E6-2B4A-B106-19B7D5EA7E3C}"/>
              </a:ext>
            </a:extLst>
          </p:cNvPr>
          <p:cNvSpPr>
            <a:spLocks noGrp="1"/>
          </p:cNvSpPr>
          <p:nvPr>
            <p:ph idx="1"/>
          </p:nvPr>
        </p:nvSpPr>
        <p:spPr>
          <a:xfrm>
            <a:off x="566927" y="1179443"/>
            <a:ext cx="4419852" cy="5277917"/>
          </a:xfrm>
        </p:spPr>
        <p:txBody>
          <a:bodyPr/>
          <a:lstStyle/>
          <a:p>
            <a:pPr marL="0" indent="0">
              <a:buNone/>
            </a:pPr>
            <a:r>
              <a:rPr lang="en-US" sz="1800" b="1" dirty="0">
                <a:solidFill>
                  <a:schemeClr val="accent1"/>
                </a:solidFill>
              </a:rPr>
              <a:t>Associated research questions:</a:t>
            </a:r>
          </a:p>
          <a:p>
            <a:pPr algn="just">
              <a:buFont typeface="Wingdings" pitchFamily="2" charset="2"/>
              <a:buChar char="Ø"/>
            </a:pPr>
            <a:r>
              <a:rPr lang="en-US" sz="1800" dirty="0">
                <a:solidFill>
                  <a:schemeClr val="tx1">
                    <a:lumMod val="50000"/>
                  </a:schemeClr>
                </a:solidFill>
              </a:rPr>
              <a:t>Our application’s functionality covers different aspects of research questions which arise at every step:</a:t>
            </a:r>
          </a:p>
          <a:p>
            <a:pPr lvl="1" algn="just"/>
            <a:r>
              <a:rPr lang="en-US" dirty="0">
                <a:solidFill>
                  <a:schemeClr val="tx1">
                    <a:lumMod val="50000"/>
                  </a:schemeClr>
                </a:solidFill>
              </a:rPr>
              <a:t> Data: What is the nature of input data taken for clustering?</a:t>
            </a:r>
          </a:p>
          <a:p>
            <a:pPr lvl="1" algn="just"/>
            <a:r>
              <a:rPr lang="en-US" dirty="0">
                <a:solidFill>
                  <a:schemeClr val="tx1">
                    <a:lumMod val="50000"/>
                  </a:schemeClr>
                </a:solidFill>
              </a:rPr>
              <a:t>Process: Can business users customize number of clusters?</a:t>
            </a:r>
          </a:p>
          <a:p>
            <a:pPr lvl="1" algn="just"/>
            <a:r>
              <a:rPr lang="en-US" dirty="0">
                <a:solidFill>
                  <a:schemeClr val="tx1">
                    <a:lumMod val="50000"/>
                  </a:schemeClr>
                </a:solidFill>
              </a:rPr>
              <a:t>Output: What is the distribution of features among all the clusters e.g., How can we analyze Work Experience and Age for each segment.</a:t>
            </a:r>
          </a:p>
          <a:p>
            <a:pPr marL="0" indent="0" algn="just">
              <a:buNone/>
            </a:pPr>
            <a:endParaRPr lang="en-US" dirty="0">
              <a:solidFill>
                <a:schemeClr val="tx1">
                  <a:lumMod val="50000"/>
                </a:schemeClr>
              </a:solidFill>
            </a:endParaRPr>
          </a:p>
          <a:p>
            <a:pPr marL="0" indent="0" algn="just">
              <a:buNone/>
            </a:pPr>
            <a:endParaRPr lang="en-US" dirty="0"/>
          </a:p>
        </p:txBody>
      </p:sp>
      <p:pic>
        <p:nvPicPr>
          <p:cNvPr id="6" name="Picture 5">
            <a:extLst>
              <a:ext uri="{FF2B5EF4-FFF2-40B4-BE49-F238E27FC236}">
                <a16:creationId xmlns:a16="http://schemas.microsoft.com/office/drawing/2014/main" id="{CE6A79C2-C75E-4843-B0C6-510F5D37B222}"/>
              </a:ext>
            </a:extLst>
          </p:cNvPr>
          <p:cNvPicPr>
            <a:picLocks noChangeAspect="1"/>
          </p:cNvPicPr>
          <p:nvPr/>
        </p:nvPicPr>
        <p:blipFill>
          <a:blip r:embed="rId4"/>
          <a:stretch>
            <a:fillRect/>
          </a:stretch>
        </p:blipFill>
        <p:spPr>
          <a:xfrm>
            <a:off x="5549813" y="1527071"/>
            <a:ext cx="6218754" cy="3667097"/>
          </a:xfrm>
          <a:prstGeom prst="rect">
            <a:avLst/>
          </a:prstGeom>
        </p:spPr>
      </p:pic>
    </p:spTree>
    <p:extLst>
      <p:ext uri="{BB962C8B-B14F-4D97-AF65-F5344CB8AC3E}">
        <p14:creationId xmlns:p14="http://schemas.microsoft.com/office/powerpoint/2010/main" val="421197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orcelain&#10;&#10;Description automatically generated">
            <a:extLst>
              <a:ext uri="{FF2B5EF4-FFF2-40B4-BE49-F238E27FC236}">
                <a16:creationId xmlns:a16="http://schemas.microsoft.com/office/drawing/2014/main" id="{4749ED54-F90B-44B4-ADEC-F74F28264AFE}"/>
              </a:ext>
            </a:extLst>
          </p:cNvPr>
          <p:cNvPicPr>
            <a:picLocks noChangeAspect="1"/>
          </p:cNvPicPr>
          <p:nvPr/>
        </p:nvPicPr>
        <p:blipFill>
          <a:blip r:embed="rId2">
            <a:alphaModFix amt="49000"/>
            <a:extLst>
              <a:ext uri="{BEBA8EAE-BF5A-486C-A8C5-ECC9F3942E4B}">
                <a14:imgProps xmlns:a14="http://schemas.microsoft.com/office/drawing/2010/main">
                  <a14:imgLayer r:embed="rId3">
                    <a14:imgEffect>
                      <a14:artisticBlur radius="32"/>
                    </a14:imgEffect>
                  </a14:imgLayer>
                </a14:imgProps>
              </a:ext>
            </a:extLst>
          </a:blip>
          <a:stretch>
            <a:fillRect/>
          </a:stretch>
        </p:blipFill>
        <p:spPr>
          <a:xfrm>
            <a:off x="0" y="924494"/>
            <a:ext cx="12191999" cy="5961786"/>
          </a:xfrm>
          <a:prstGeom prst="rect">
            <a:avLst/>
          </a:prstGeom>
        </p:spPr>
      </p:pic>
      <p:sp>
        <p:nvSpPr>
          <p:cNvPr id="3" name="Content Placeholder 2">
            <a:extLst>
              <a:ext uri="{FF2B5EF4-FFF2-40B4-BE49-F238E27FC236}">
                <a16:creationId xmlns:a16="http://schemas.microsoft.com/office/drawing/2014/main" id="{6B6F97FE-15E6-2B4A-B106-19B7D5EA7E3C}"/>
              </a:ext>
            </a:extLst>
          </p:cNvPr>
          <p:cNvSpPr>
            <a:spLocks noGrp="1"/>
          </p:cNvSpPr>
          <p:nvPr>
            <p:ph idx="1"/>
          </p:nvPr>
        </p:nvSpPr>
        <p:spPr>
          <a:xfrm>
            <a:off x="566927" y="1179443"/>
            <a:ext cx="4419852" cy="5473047"/>
          </a:xfrm>
        </p:spPr>
        <p:txBody>
          <a:bodyPr/>
          <a:lstStyle/>
          <a:p>
            <a:pPr marL="0" indent="0">
              <a:buNone/>
            </a:pPr>
            <a:r>
              <a:rPr lang="en-US" sz="1800" b="1" dirty="0">
                <a:solidFill>
                  <a:schemeClr val="accent1"/>
                </a:solidFill>
              </a:rPr>
              <a:t>Addressing </a:t>
            </a:r>
            <a:r>
              <a:rPr lang="en-US" b="1" dirty="0">
                <a:solidFill>
                  <a:schemeClr val="accent1"/>
                </a:solidFill>
              </a:rPr>
              <a:t>r</a:t>
            </a:r>
            <a:r>
              <a:rPr lang="en-US" sz="1800" b="1" dirty="0">
                <a:solidFill>
                  <a:schemeClr val="accent1"/>
                </a:solidFill>
              </a:rPr>
              <a:t>esearch questions with Data:</a:t>
            </a:r>
          </a:p>
          <a:p>
            <a:pPr algn="just">
              <a:buFont typeface="Wingdings" pitchFamily="2" charset="2"/>
              <a:buChar char="Ø"/>
            </a:pPr>
            <a:r>
              <a:rPr lang="en-US" dirty="0">
                <a:solidFill>
                  <a:schemeClr val="tx1">
                    <a:lumMod val="50000"/>
                  </a:schemeClr>
                </a:solidFill>
              </a:rPr>
              <a:t>With the help of K-means clustering, we distribute customers into various segments and answer the potential research questions:</a:t>
            </a:r>
          </a:p>
          <a:p>
            <a:pPr lvl="1" algn="just"/>
            <a:r>
              <a:rPr lang="en-US" dirty="0">
                <a:solidFill>
                  <a:schemeClr val="tx1">
                    <a:lumMod val="50000"/>
                  </a:schemeClr>
                </a:solidFill>
              </a:rPr>
              <a:t>We displayed stacked bars, boxplots and bar plots to observe the nature of our dataset. </a:t>
            </a:r>
          </a:p>
          <a:p>
            <a:pPr lvl="1" algn="just"/>
            <a:r>
              <a:rPr lang="en-US" dirty="0">
                <a:solidFill>
                  <a:schemeClr val="tx1">
                    <a:lumMod val="50000"/>
                  </a:schemeClr>
                </a:solidFill>
              </a:rPr>
              <a:t>We derive the relationship between features (e.g., Work Ex vs Age in 4 segments)</a:t>
            </a:r>
          </a:p>
          <a:p>
            <a:pPr lvl="1" algn="just"/>
            <a:r>
              <a:rPr lang="en-US" dirty="0">
                <a:solidFill>
                  <a:schemeClr val="tx1">
                    <a:lumMod val="50000"/>
                  </a:schemeClr>
                </a:solidFill>
              </a:rPr>
              <a:t>Optimal number of clusters for the customer data</a:t>
            </a:r>
          </a:p>
          <a:p>
            <a:pPr marL="0" indent="0" algn="just">
              <a:buNone/>
            </a:pPr>
            <a:endParaRPr lang="en-US" dirty="0">
              <a:solidFill>
                <a:schemeClr val="tx1">
                  <a:lumMod val="50000"/>
                </a:schemeClr>
              </a:solidFill>
            </a:endParaRPr>
          </a:p>
          <a:p>
            <a:pPr marL="0" indent="0" algn="just">
              <a:buNone/>
            </a:pPr>
            <a:endParaRPr lang="en-US" dirty="0"/>
          </a:p>
        </p:txBody>
      </p:sp>
      <p:pic>
        <p:nvPicPr>
          <p:cNvPr id="5122" name="Picture 2" descr="Image preview">
            <a:extLst>
              <a:ext uri="{FF2B5EF4-FFF2-40B4-BE49-F238E27FC236}">
                <a16:creationId xmlns:a16="http://schemas.microsoft.com/office/drawing/2014/main" id="{7A391D61-44BA-4344-A75E-42995BB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810" y="3915966"/>
            <a:ext cx="3097523" cy="25285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1906DED-3CF4-4F0B-BDD2-E811F8765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810" y="1179443"/>
            <a:ext cx="3097523" cy="262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6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orcelain&#10;&#10;Description automatically generated">
            <a:extLst>
              <a:ext uri="{FF2B5EF4-FFF2-40B4-BE49-F238E27FC236}">
                <a16:creationId xmlns:a16="http://schemas.microsoft.com/office/drawing/2014/main" id="{5C264AF8-B08A-4F2A-8624-27401E9983F7}"/>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artisticBlur radius="32"/>
                    </a14:imgEffect>
                  </a14:imgLayer>
                </a14:imgProps>
              </a:ext>
            </a:extLst>
          </a:blip>
          <a:stretch>
            <a:fillRect/>
          </a:stretch>
        </p:blipFill>
        <p:spPr>
          <a:xfrm>
            <a:off x="0" y="924494"/>
            <a:ext cx="12191999" cy="5961786"/>
          </a:xfrm>
          <a:prstGeom prst="rect">
            <a:avLst/>
          </a:prstGeom>
        </p:spPr>
      </p:pic>
      <p:sp>
        <p:nvSpPr>
          <p:cNvPr id="4" name="Title 1">
            <a:extLst>
              <a:ext uri="{FF2B5EF4-FFF2-40B4-BE49-F238E27FC236}">
                <a16:creationId xmlns:a16="http://schemas.microsoft.com/office/drawing/2014/main" id="{41A13073-B655-7F40-8C31-670988D9CC07}"/>
              </a:ext>
            </a:extLst>
          </p:cNvPr>
          <p:cNvSpPr>
            <a:spLocks noGrp="1"/>
          </p:cNvSpPr>
          <p:nvPr>
            <p:ph idx="1"/>
          </p:nvPr>
        </p:nvSpPr>
        <p:spPr>
          <a:xfrm>
            <a:off x="566738" y="1112838"/>
            <a:ext cx="10975975" cy="5040312"/>
          </a:xfrm>
        </p:spPr>
        <p:txBody>
          <a:bodyPr/>
          <a:lstStyle/>
          <a:p>
            <a:pPr marL="0" indent="0">
              <a:buNone/>
            </a:pPr>
            <a:r>
              <a:rPr lang="en-US" b="1" dirty="0">
                <a:solidFill>
                  <a:schemeClr val="accent1"/>
                </a:solidFill>
              </a:rPr>
              <a:t>EDA </a:t>
            </a:r>
            <a:r>
              <a:rPr lang="en-US" b="1">
                <a:solidFill>
                  <a:schemeClr val="accent1"/>
                </a:solidFill>
              </a:rPr>
              <a:t>and findings</a:t>
            </a:r>
            <a:r>
              <a:rPr lang="en-US" b="1" dirty="0">
                <a:solidFill>
                  <a:schemeClr val="accent1"/>
                </a:solidFill>
              </a:rPr>
              <a:t>:</a:t>
            </a:r>
          </a:p>
          <a:p>
            <a:pPr algn="just">
              <a:buFont typeface="Wingdings" pitchFamily="2" charset="2"/>
              <a:buChar char="Ø"/>
            </a:pPr>
            <a:r>
              <a:rPr lang="en-US" b="1" dirty="0">
                <a:solidFill>
                  <a:schemeClr val="tx1">
                    <a:lumMod val="50000"/>
                  </a:schemeClr>
                </a:solidFill>
              </a:rPr>
              <a:t> </a:t>
            </a:r>
            <a:r>
              <a:rPr lang="en-US" sz="1800" dirty="0">
                <a:solidFill>
                  <a:schemeClr val="tx1">
                    <a:lumMod val="50000"/>
                  </a:schemeClr>
                </a:solidFill>
              </a:rPr>
              <a:t>Initial analysis displayed the details of scale and categorical variables. The box plot below shows the distribution of Work Ex, Age and Family Size across their mean values.</a:t>
            </a:r>
          </a:p>
          <a:p>
            <a:pPr marL="0" indent="0" algn="just">
              <a:buNone/>
            </a:pPr>
            <a:endParaRPr lang="en-US" b="1" dirty="0">
              <a:solidFill>
                <a:schemeClr val="accent1"/>
              </a:solidFill>
            </a:endParaRPr>
          </a:p>
          <a:p>
            <a:pPr marL="0" indent="0">
              <a:buNone/>
            </a:pPr>
            <a:endParaRPr lang="en-US" b="1" dirty="0">
              <a:solidFill>
                <a:schemeClr val="accent1"/>
              </a:solidFill>
            </a:endParaRPr>
          </a:p>
          <a:p>
            <a:endParaRPr lang="en-US" dirty="0"/>
          </a:p>
        </p:txBody>
      </p:sp>
      <p:pic>
        <p:nvPicPr>
          <p:cNvPr id="3" name="Picture 2" descr="Image preview">
            <a:extLst>
              <a:ext uri="{FF2B5EF4-FFF2-40B4-BE49-F238E27FC236}">
                <a16:creationId xmlns:a16="http://schemas.microsoft.com/office/drawing/2014/main" id="{8F69F5E8-6878-441D-8F33-057BD9575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0490" y="2387853"/>
            <a:ext cx="2872402" cy="2229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preview">
            <a:extLst>
              <a:ext uri="{FF2B5EF4-FFF2-40B4-BE49-F238E27FC236}">
                <a16:creationId xmlns:a16="http://schemas.microsoft.com/office/drawing/2014/main" id="{A07EBD70-D561-4133-A3DB-899B5D9D3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328" y="2456479"/>
            <a:ext cx="2695535" cy="20917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preview">
            <a:extLst>
              <a:ext uri="{FF2B5EF4-FFF2-40B4-BE49-F238E27FC236}">
                <a16:creationId xmlns:a16="http://schemas.microsoft.com/office/drawing/2014/main" id="{49207FA5-BC04-4D83-A5A2-F5F87F3526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0329" y="4548252"/>
            <a:ext cx="2698026" cy="20937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preview">
            <a:extLst>
              <a:ext uri="{FF2B5EF4-FFF2-40B4-BE49-F238E27FC236}">
                <a16:creationId xmlns:a16="http://schemas.microsoft.com/office/drawing/2014/main" id="{3765AD36-4309-423D-A92B-B42953FD31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28" y="2757564"/>
            <a:ext cx="4634574" cy="359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orcelain&#10;&#10;Description automatically generated">
            <a:extLst>
              <a:ext uri="{FF2B5EF4-FFF2-40B4-BE49-F238E27FC236}">
                <a16:creationId xmlns:a16="http://schemas.microsoft.com/office/drawing/2014/main" id="{9E037B51-6006-4FD9-811A-4D1D67383D69}"/>
              </a:ext>
            </a:extLst>
          </p:cNvPr>
          <p:cNvPicPr>
            <a:picLocks noChangeAspect="1"/>
          </p:cNvPicPr>
          <p:nvPr/>
        </p:nvPicPr>
        <p:blipFill>
          <a:blip r:embed="rId3">
            <a:alphaModFix amt="46000"/>
            <a:extLst>
              <a:ext uri="{BEBA8EAE-BF5A-486C-A8C5-ECC9F3942E4B}">
                <a14:imgProps xmlns:a14="http://schemas.microsoft.com/office/drawing/2010/main">
                  <a14:imgLayer r:embed="rId4">
                    <a14:imgEffect>
                      <a14:artisticBlur radius="32"/>
                    </a14:imgEffect>
                  </a14:imgLayer>
                </a14:imgProps>
              </a:ext>
            </a:extLst>
          </a:blip>
          <a:stretch>
            <a:fillRect/>
          </a:stretch>
        </p:blipFill>
        <p:spPr>
          <a:xfrm>
            <a:off x="0" y="924494"/>
            <a:ext cx="12191999" cy="5961786"/>
          </a:xfrm>
          <a:prstGeom prst="rect">
            <a:avLst/>
          </a:prstGeom>
        </p:spPr>
      </p:pic>
      <p:sp>
        <p:nvSpPr>
          <p:cNvPr id="3" name="Content Placeholder 2">
            <a:extLst>
              <a:ext uri="{FF2B5EF4-FFF2-40B4-BE49-F238E27FC236}">
                <a16:creationId xmlns:a16="http://schemas.microsoft.com/office/drawing/2014/main" id="{2FDBF3F1-9156-984E-BD66-2A15AED048AF}"/>
              </a:ext>
            </a:extLst>
          </p:cNvPr>
          <p:cNvSpPr>
            <a:spLocks noGrp="1"/>
          </p:cNvSpPr>
          <p:nvPr>
            <p:ph idx="1"/>
          </p:nvPr>
        </p:nvSpPr>
        <p:spPr>
          <a:xfrm>
            <a:off x="566927" y="1007166"/>
            <a:ext cx="6171330" cy="5146500"/>
          </a:xfrm>
        </p:spPr>
        <p:txBody>
          <a:bodyPr/>
          <a:lstStyle/>
          <a:p>
            <a:pPr marL="0" indent="0">
              <a:buNone/>
            </a:pPr>
            <a:r>
              <a:rPr lang="en-US" b="1" dirty="0">
                <a:solidFill>
                  <a:schemeClr val="accent1"/>
                </a:solidFill>
              </a:rPr>
              <a:t>Features / Purpose of Shiny App:</a:t>
            </a:r>
          </a:p>
          <a:p>
            <a:pPr algn="just">
              <a:buFont typeface="Wingdings" pitchFamily="2" charset="2"/>
              <a:buChar char="Ø"/>
            </a:pPr>
            <a:r>
              <a:rPr lang="en-US" sz="1700" dirty="0">
                <a:solidFill>
                  <a:schemeClr val="tx1">
                    <a:lumMod val="50000"/>
                  </a:schemeClr>
                </a:solidFill>
              </a:rPr>
              <a:t>Our R Shiny App allows end users to make decisions with the help of interactive dashboards containing the following features:</a:t>
            </a:r>
          </a:p>
          <a:p>
            <a:pPr lvl="1" algn="just"/>
            <a:r>
              <a:rPr lang="en-US" sz="1700" dirty="0">
                <a:solidFill>
                  <a:schemeClr val="tx1">
                    <a:lumMod val="50000"/>
                  </a:schemeClr>
                </a:solidFill>
              </a:rPr>
              <a:t>EDA – Summary: Displays summary of all the features</a:t>
            </a:r>
          </a:p>
          <a:p>
            <a:pPr lvl="1" algn="just"/>
            <a:r>
              <a:rPr lang="en-US" sz="1700" dirty="0">
                <a:solidFill>
                  <a:schemeClr val="tx1">
                    <a:lumMod val="50000"/>
                  </a:schemeClr>
                </a:solidFill>
              </a:rPr>
              <a:t>Cluster Analysis: Shows boxplots according to clusters</a:t>
            </a:r>
          </a:p>
          <a:p>
            <a:pPr lvl="1" algn="just"/>
            <a:r>
              <a:rPr lang="en-US" sz="1700" dirty="0">
                <a:solidFill>
                  <a:schemeClr val="tx1">
                    <a:lumMod val="50000"/>
                  </a:schemeClr>
                </a:solidFill>
              </a:rPr>
              <a:t>Segmentation Results: Displays the distribution of customers into their respective segments</a:t>
            </a:r>
          </a:p>
          <a:p>
            <a:pPr lvl="1" algn="just"/>
            <a:r>
              <a:rPr lang="en-US" sz="1700" dirty="0">
                <a:solidFill>
                  <a:schemeClr val="tx1">
                    <a:lumMod val="50000"/>
                  </a:schemeClr>
                </a:solidFill>
              </a:rPr>
              <a:t>Business Insights: Derives valuable insights from the segmentation results and answers potential research questions to end users. For example, distribution of age / profession by each segment</a:t>
            </a:r>
          </a:p>
          <a:p>
            <a:pPr marL="0" indent="0">
              <a:buNone/>
            </a:pPr>
            <a:endParaRPr lang="en-US" sz="1700" dirty="0">
              <a:solidFill>
                <a:schemeClr val="tx1">
                  <a:lumMod val="50000"/>
                </a:schemeClr>
              </a:solidFill>
            </a:endParaRPr>
          </a:p>
          <a:p>
            <a:pPr>
              <a:buFont typeface="Wingdings" pitchFamily="2" charset="2"/>
              <a:buChar char="Ø"/>
            </a:pPr>
            <a:endParaRPr lang="en-US" sz="1600" dirty="0">
              <a:solidFill>
                <a:schemeClr val="tx1">
                  <a:lumMod val="50000"/>
                </a:schemeClr>
              </a:solidFill>
            </a:endParaRPr>
          </a:p>
        </p:txBody>
      </p:sp>
      <p:pic>
        <p:nvPicPr>
          <p:cNvPr id="4" name="Picture 3" descr="Chart, box and whisker chart&#10;&#10;Description automatically generated">
            <a:extLst>
              <a:ext uri="{FF2B5EF4-FFF2-40B4-BE49-F238E27FC236}">
                <a16:creationId xmlns:a16="http://schemas.microsoft.com/office/drawing/2014/main" id="{762B6D21-EA08-42EC-B6DF-7445AF2229C1}"/>
              </a:ext>
            </a:extLst>
          </p:cNvPr>
          <p:cNvPicPr>
            <a:picLocks noChangeAspect="1"/>
          </p:cNvPicPr>
          <p:nvPr/>
        </p:nvPicPr>
        <p:blipFill>
          <a:blip r:embed="rId5"/>
          <a:stretch>
            <a:fillRect/>
          </a:stretch>
        </p:blipFill>
        <p:spPr>
          <a:xfrm>
            <a:off x="6900672" y="1273629"/>
            <a:ext cx="5068387" cy="3167742"/>
          </a:xfrm>
          <a:prstGeom prst="rect">
            <a:avLst/>
          </a:prstGeom>
        </p:spPr>
      </p:pic>
    </p:spTree>
    <p:extLst>
      <p:ext uri="{BB962C8B-B14F-4D97-AF65-F5344CB8AC3E}">
        <p14:creationId xmlns:p14="http://schemas.microsoft.com/office/powerpoint/2010/main" val="335836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ECD6-1F18-5ABA-0009-9669C5F96106}"/>
              </a:ext>
            </a:extLst>
          </p:cNvPr>
          <p:cNvSpPr>
            <a:spLocks noGrp="1"/>
          </p:cNvSpPr>
          <p:nvPr>
            <p:ph type="title"/>
          </p:nvPr>
        </p:nvSpPr>
        <p:spPr/>
        <p:txBody>
          <a:bodyPr/>
          <a:lstStyle/>
          <a:p>
            <a:r>
              <a:rPr lang="en-US" dirty="0"/>
              <a:t>Demonstration of </a:t>
            </a:r>
            <a:r>
              <a:rPr lang="en-US" dirty="0" err="1"/>
              <a:t>Rshiny</a:t>
            </a:r>
            <a:r>
              <a:rPr lang="en-US" dirty="0"/>
              <a:t> App</a:t>
            </a:r>
          </a:p>
        </p:txBody>
      </p:sp>
      <p:pic>
        <p:nvPicPr>
          <p:cNvPr id="4" name="Content Placeholder 3">
            <a:extLst>
              <a:ext uri="{FF2B5EF4-FFF2-40B4-BE49-F238E27FC236}">
                <a16:creationId xmlns:a16="http://schemas.microsoft.com/office/drawing/2014/main" id="{1FE9313E-2BFF-A4BD-BEDE-9873E136BDC2}"/>
              </a:ext>
            </a:extLst>
          </p:cNvPr>
          <p:cNvPicPr>
            <a:picLocks noGrp="1" noChangeAspect="1"/>
          </p:cNvPicPr>
          <p:nvPr>
            <p:ph idx="1"/>
          </p:nvPr>
        </p:nvPicPr>
        <p:blipFill>
          <a:blip r:embed="rId2"/>
          <a:stretch>
            <a:fillRect/>
          </a:stretch>
        </p:blipFill>
        <p:spPr>
          <a:xfrm>
            <a:off x="471892" y="2124596"/>
            <a:ext cx="5759575" cy="3967162"/>
          </a:xfrm>
          <a:prstGeom prst="rect">
            <a:avLst/>
          </a:prstGeom>
        </p:spPr>
      </p:pic>
      <p:pic>
        <p:nvPicPr>
          <p:cNvPr id="9" name="Picture 8">
            <a:extLst>
              <a:ext uri="{FF2B5EF4-FFF2-40B4-BE49-F238E27FC236}">
                <a16:creationId xmlns:a16="http://schemas.microsoft.com/office/drawing/2014/main" id="{281BCAF3-BC87-B53F-B9F8-EED2E74A3182}"/>
              </a:ext>
            </a:extLst>
          </p:cNvPr>
          <p:cNvPicPr>
            <a:picLocks noChangeAspect="1"/>
          </p:cNvPicPr>
          <p:nvPr/>
        </p:nvPicPr>
        <p:blipFill>
          <a:blip r:embed="rId3"/>
          <a:stretch>
            <a:fillRect/>
          </a:stretch>
        </p:blipFill>
        <p:spPr>
          <a:xfrm>
            <a:off x="6391792" y="2124596"/>
            <a:ext cx="5546208" cy="3967162"/>
          </a:xfrm>
          <a:prstGeom prst="rect">
            <a:avLst/>
          </a:prstGeom>
        </p:spPr>
      </p:pic>
    </p:spTree>
    <p:extLst>
      <p:ext uri="{BB962C8B-B14F-4D97-AF65-F5344CB8AC3E}">
        <p14:creationId xmlns:p14="http://schemas.microsoft.com/office/powerpoint/2010/main" val="335934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orcelain&#10;&#10;Description automatically generated">
            <a:extLst>
              <a:ext uri="{FF2B5EF4-FFF2-40B4-BE49-F238E27FC236}">
                <a16:creationId xmlns:a16="http://schemas.microsoft.com/office/drawing/2014/main" id="{DA3E84A8-AF68-4207-B37A-064F3C058A28}"/>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Blur radius="32"/>
                    </a14:imgEffect>
                  </a14:imgLayer>
                </a14:imgProps>
              </a:ext>
            </a:extLst>
          </a:blip>
          <a:stretch>
            <a:fillRect/>
          </a:stretch>
        </p:blipFill>
        <p:spPr>
          <a:xfrm>
            <a:off x="0" y="924494"/>
            <a:ext cx="12191999" cy="5961786"/>
          </a:xfrm>
          <a:prstGeom prst="rect">
            <a:avLst/>
          </a:prstGeom>
        </p:spPr>
      </p:pic>
      <p:sp>
        <p:nvSpPr>
          <p:cNvPr id="3" name="Content Placeholder 2">
            <a:extLst>
              <a:ext uri="{FF2B5EF4-FFF2-40B4-BE49-F238E27FC236}">
                <a16:creationId xmlns:a16="http://schemas.microsoft.com/office/drawing/2014/main" id="{2FDBF3F1-9156-984E-BD66-2A15AED048AF}"/>
              </a:ext>
            </a:extLst>
          </p:cNvPr>
          <p:cNvSpPr>
            <a:spLocks noGrp="1"/>
          </p:cNvSpPr>
          <p:nvPr>
            <p:ph idx="1"/>
          </p:nvPr>
        </p:nvSpPr>
        <p:spPr>
          <a:xfrm>
            <a:off x="566926" y="1007166"/>
            <a:ext cx="11080787" cy="5146500"/>
          </a:xfrm>
        </p:spPr>
        <p:txBody>
          <a:bodyPr/>
          <a:lstStyle/>
          <a:p>
            <a:pPr marL="0" indent="0">
              <a:buNone/>
            </a:pPr>
            <a:r>
              <a:rPr lang="en-US" b="1" dirty="0">
                <a:solidFill>
                  <a:schemeClr val="accent1"/>
                </a:solidFill>
              </a:rPr>
              <a:t>Impact and Future Research:</a:t>
            </a:r>
          </a:p>
          <a:p>
            <a:pPr algn="just">
              <a:buFont typeface="Wingdings" pitchFamily="2" charset="2"/>
              <a:buChar char="Ø"/>
            </a:pPr>
            <a:r>
              <a:rPr lang="en-US" sz="1700" dirty="0">
                <a:solidFill>
                  <a:schemeClr val="tx1">
                    <a:lumMod val="50000"/>
                  </a:schemeClr>
                </a:solidFill>
              </a:rPr>
              <a:t>Following are the areas of impact :</a:t>
            </a:r>
          </a:p>
          <a:p>
            <a:pPr lvl="1" algn="just"/>
            <a:r>
              <a:rPr lang="en-US" sz="1700" dirty="0">
                <a:solidFill>
                  <a:schemeClr val="tx1">
                    <a:lumMod val="50000"/>
                  </a:schemeClr>
                </a:solidFill>
              </a:rPr>
              <a:t>Data Engineers: App provides data summary </a:t>
            </a:r>
          </a:p>
          <a:p>
            <a:pPr lvl="1" algn="just"/>
            <a:r>
              <a:rPr lang="en-US" sz="1700" dirty="0">
                <a:solidFill>
                  <a:schemeClr val="tx1">
                    <a:lumMod val="50000"/>
                  </a:schemeClr>
                </a:solidFill>
              </a:rPr>
              <a:t>Business Analysts: App describes clusters and methods</a:t>
            </a:r>
          </a:p>
          <a:p>
            <a:pPr lvl="1" algn="just"/>
            <a:r>
              <a:rPr lang="en-US" sz="1700" dirty="0">
                <a:solidFill>
                  <a:schemeClr val="tx1">
                    <a:lumMod val="50000"/>
                  </a:schemeClr>
                </a:solidFill>
              </a:rPr>
              <a:t>Managers/Business Heads: App provides insights generated based on customer segmentation</a:t>
            </a:r>
          </a:p>
          <a:p>
            <a:pPr marL="502920" lvl="1" indent="0" algn="just">
              <a:buNone/>
            </a:pPr>
            <a:endParaRPr lang="en-US" sz="1700" dirty="0">
              <a:solidFill>
                <a:schemeClr val="tx1">
                  <a:lumMod val="50000"/>
                </a:schemeClr>
              </a:solidFill>
            </a:endParaRPr>
          </a:p>
          <a:p>
            <a:pPr algn="just">
              <a:buFont typeface="Wingdings" pitchFamily="2" charset="2"/>
              <a:buChar char="Ø"/>
            </a:pPr>
            <a:r>
              <a:rPr lang="en-US" sz="1700" dirty="0">
                <a:solidFill>
                  <a:schemeClr val="tx1">
                    <a:lumMod val="50000"/>
                  </a:schemeClr>
                </a:solidFill>
              </a:rPr>
              <a:t>Following are the research opportunities:</a:t>
            </a:r>
          </a:p>
          <a:p>
            <a:pPr lvl="1" algn="just"/>
            <a:r>
              <a:rPr lang="en-US" sz="1700" dirty="0">
                <a:solidFill>
                  <a:schemeClr val="tx1">
                    <a:lumMod val="50000"/>
                  </a:schemeClr>
                </a:solidFill>
              </a:rPr>
              <a:t>Hyperparameters: Technical users can be given more flexibility in terms of tuning their clustering models from the screen.</a:t>
            </a:r>
          </a:p>
          <a:p>
            <a:pPr lvl="1" algn="just"/>
            <a:r>
              <a:rPr lang="en-US" sz="1700" dirty="0">
                <a:solidFill>
                  <a:schemeClr val="tx1">
                    <a:lumMod val="50000"/>
                  </a:schemeClr>
                </a:solidFill>
              </a:rPr>
              <a:t>Data set upload : Users can be given features to upload the dataset directly from the screen and can perform Analysis and clustering tasks solely from front end without worrying about code.</a:t>
            </a:r>
          </a:p>
          <a:p>
            <a:pPr lvl="1" algn="just"/>
            <a:r>
              <a:rPr lang="en-US" sz="1700" dirty="0">
                <a:solidFill>
                  <a:schemeClr val="tx1">
                    <a:lumMod val="50000"/>
                  </a:schemeClr>
                </a:solidFill>
              </a:rPr>
              <a:t>Roles and Access: App can incorporate additional features based on the end user roles and have a full- fledged account and role management.</a:t>
            </a:r>
          </a:p>
        </p:txBody>
      </p:sp>
    </p:spTree>
    <p:extLst>
      <p:ext uri="{BB962C8B-B14F-4D97-AF65-F5344CB8AC3E}">
        <p14:creationId xmlns:p14="http://schemas.microsoft.com/office/powerpoint/2010/main" val="2890911507"/>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TotalTime>
  <Words>486</Words>
  <Application>Microsoft Macintosh PowerPoint</Application>
  <PresentationFormat>Widescreen</PresentationFormat>
  <Paragraphs>48</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Regular</vt:lpstr>
      <vt:lpstr>System Font Regular</vt:lpstr>
      <vt:lpstr>Times New Roman</vt:lpstr>
      <vt:lpstr>Wingdings</vt:lpstr>
      <vt:lpstr>Office Theme</vt:lpstr>
      <vt:lpstr>Customer Segmentation</vt:lpstr>
      <vt:lpstr>Customer Segmentation</vt:lpstr>
      <vt:lpstr>PowerPoint Presentation</vt:lpstr>
      <vt:lpstr>PowerPoint Presentation</vt:lpstr>
      <vt:lpstr>PowerPoint Presentation</vt:lpstr>
      <vt:lpstr>PowerPoint Presentation</vt:lpstr>
      <vt:lpstr>Demonstration of Rshiny App</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Manish Sharma Addanki</cp:lastModifiedBy>
  <cp:revision>121</cp:revision>
  <dcterms:created xsi:type="dcterms:W3CDTF">2019-04-04T19:20:28Z</dcterms:created>
  <dcterms:modified xsi:type="dcterms:W3CDTF">2022-05-03T16:42:59Z</dcterms:modified>
  <cp:category/>
</cp:coreProperties>
</file>